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1"/>
  </p:notesMasterIdLst>
  <p:sldIdLst>
    <p:sldId id="285" r:id="rId2"/>
    <p:sldId id="286" r:id="rId3"/>
    <p:sldId id="282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EDF8F05D-1BF4-4AEA-BD5B-0FA6D2670F55}">
          <p14:sldIdLst>
            <p14:sldId id="285"/>
            <p14:sldId id="286"/>
            <p14:sldId id="282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66CCF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9" autoAdjust="0"/>
    <p:restoredTop sz="94614" autoAdjust="0"/>
  </p:normalViewPr>
  <p:slideViewPr>
    <p:cSldViewPr>
      <p:cViewPr>
        <p:scale>
          <a:sx n="82" d="100"/>
          <a:sy n="82" d="100"/>
        </p:scale>
        <p:origin x="-111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05724-6F89-4C1F-B1E3-CF9869AAA93B}" type="datetimeFigureOut">
              <a:rPr lang="pl-PL" smtClean="0"/>
              <a:t>2018-12-25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538E-B949-49D4-B2EC-845DA6076B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541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208779"/>
            <a:ext cx="4873869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5687571"/>
            <a:ext cx="762000" cy="365125"/>
          </a:xfrm>
          <a:prstGeom prst="rect">
            <a:avLst/>
          </a:prstGeom>
        </p:spPr>
        <p:txBody>
          <a:bodyPr/>
          <a:lstStyle/>
          <a:p>
            <a:fld id="{F57F13F8-7F72-429B-97AF-5F76EC4B1AA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5539" y="1"/>
            <a:ext cx="8295748" cy="6926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xmlns="" id="{4F3CC956-36B9-424B-9DDF-349DA0CF9E24}"/>
              </a:ext>
            </a:extLst>
          </p:cNvPr>
          <p:cNvSpPr txBox="1">
            <a:spLocks/>
          </p:cNvSpPr>
          <p:nvPr userDrawn="1"/>
        </p:nvSpPr>
        <p:spPr>
          <a:xfrm>
            <a:off x="452716" y="24413"/>
            <a:ext cx="7560840" cy="5760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l-P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Aktualizacja przepisów walki w grupie U12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0AB9A13-39D4-4F2A-BC8C-6990350B9C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" y="46398"/>
            <a:ext cx="550944" cy="578491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E2591C0-4F16-4F5F-BF1F-4CD46D61B424}"/>
              </a:ext>
            </a:extLst>
          </p:cNvPr>
          <p:cNvSpPr txBox="1">
            <a:spLocks/>
          </p:cNvSpPr>
          <p:nvPr userDrawn="1"/>
        </p:nvSpPr>
        <p:spPr>
          <a:xfrm>
            <a:off x="7552762" y="163786"/>
            <a:ext cx="1536556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DEFB72-A16A-4BFB-9B73-52C6079C56B4}" type="datetimeFigureOut">
              <a:rPr lang="pl-PL" sz="1400" b="1" smtClean="0"/>
              <a:pPr/>
              <a:t>2018-12-25</a:t>
            </a:fld>
            <a:endParaRPr lang="pl-PL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</p:sldLayoutIdLst>
  <p:txStyles>
    <p:titleStyle>
      <a:lvl1pPr algn="l" defTabSz="914316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96" indent="-274296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05" indent="-274296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01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894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475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770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776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358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653" indent="-228578" algn="l" defTabSz="91431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2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31540" y="836712"/>
            <a:ext cx="8280920" cy="5400600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</a:t>
            </a:r>
            <a:r>
              <a:rPr lang="pl-PL" sz="1400" b="1" dirty="0" err="1"/>
              <a:t>Tachi</a:t>
            </a:r>
            <a:r>
              <a:rPr lang="pl-PL" sz="1400" b="1" dirty="0"/>
              <a:t>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rzutów poświęcenia typu: </a:t>
            </a:r>
            <a:r>
              <a:rPr lang="pl-PL" sz="1100" dirty="0" err="1"/>
              <a:t>Tomoenage</a:t>
            </a:r>
            <a:r>
              <a:rPr lang="pl-PL" sz="1100" dirty="0"/>
              <a:t>, </a:t>
            </a:r>
            <a:r>
              <a:rPr lang="pl-PL" sz="1100" dirty="0" err="1"/>
              <a:t>Sumi-gaeshi</a:t>
            </a:r>
            <a:r>
              <a:rPr lang="pl-PL" sz="1100" dirty="0"/>
              <a:t>, </a:t>
            </a:r>
            <a:r>
              <a:rPr lang="pl-PL" sz="1100" dirty="0" err="1"/>
              <a:t>Obitori-gaeshi</a:t>
            </a:r>
            <a:r>
              <a:rPr lang="pl-PL" sz="1100" dirty="0"/>
              <a:t>, Ura-</a:t>
            </a:r>
            <a:r>
              <a:rPr lang="pl-PL" sz="1100" dirty="0" err="1"/>
              <a:t>nage</a:t>
            </a:r>
            <a:r>
              <a:rPr lang="pl-PL" sz="1100" dirty="0"/>
              <a:t>, </a:t>
            </a:r>
            <a:r>
              <a:rPr lang="pl-PL" sz="1100" dirty="0" err="1"/>
              <a:t>Soto</a:t>
            </a:r>
            <a:r>
              <a:rPr lang="pl-PL" sz="1100" dirty="0"/>
              <a:t>-maki-</a:t>
            </a:r>
            <a:r>
              <a:rPr lang="pl-PL" sz="1100" dirty="0" err="1"/>
              <a:t>ikomi</a:t>
            </a:r>
            <a:r>
              <a:rPr lang="pl-PL" sz="1100" dirty="0"/>
              <a:t>, Yoko-</a:t>
            </a:r>
            <a:r>
              <a:rPr lang="pl-PL" sz="1100" dirty="0" err="1"/>
              <a:t>wakare</a:t>
            </a:r>
            <a:endParaRPr lang="pl-PL" sz="1100" dirty="0"/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rzutów z kolan/z kolana typu </a:t>
            </a:r>
            <a:r>
              <a:rPr lang="pl-PL" sz="1100" dirty="0" err="1"/>
              <a:t>Seoi-nage</a:t>
            </a:r>
            <a:r>
              <a:rPr lang="pl-PL" sz="1100" dirty="0"/>
              <a:t>, </a:t>
            </a:r>
            <a:r>
              <a:rPr lang="pl-PL" sz="1100" dirty="0" err="1"/>
              <a:t>Seoi-otoshi</a:t>
            </a:r>
            <a:r>
              <a:rPr lang="pl-PL" sz="1100" dirty="0"/>
              <a:t> oraz rzutów typu Kata-</a:t>
            </a:r>
            <a:r>
              <a:rPr lang="pl-PL" sz="1100" dirty="0" err="1"/>
              <a:t>otoshi</a:t>
            </a:r>
            <a:endParaRPr lang="pl-PL" sz="1100" dirty="0"/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rzutów „za głowę”. Zawodnik może wykonać rzut typu </a:t>
            </a:r>
            <a:r>
              <a:rPr lang="pl-PL" sz="1100" dirty="0" err="1"/>
              <a:t>Koshi-guruma</a:t>
            </a:r>
            <a:r>
              <a:rPr lang="pl-PL" sz="1100" dirty="0"/>
              <a:t> gdy przed rzutem trzyma ręką górną za kołnierz przeciwnika a drugą ręką rękaw. Jeśli rzuca poprzez bezpośredni atak górną ręką/przedramieniem na kark przeciwnika to taka akcja jest niedozwolona. Niedozwolone są także rzuty typu </a:t>
            </a:r>
            <a:r>
              <a:rPr lang="pl-PL" sz="1100" dirty="0" err="1"/>
              <a:t>Kubi-nage</a:t>
            </a:r>
            <a:r>
              <a:rPr lang="pl-PL" sz="1100" dirty="0"/>
              <a:t>, oraz poprzez klamrę zapaśniczą.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rzutów z uchwytów nieklasycznych: </a:t>
            </a:r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uchwytu jednostronnego typu </a:t>
            </a:r>
            <a:r>
              <a:rPr lang="pl-PL" sz="1100" dirty="0" err="1"/>
              <a:t>Eri-seoi-nage</a:t>
            </a:r>
            <a:r>
              <a:rPr lang="pl-PL" sz="1100" dirty="0"/>
              <a:t>, </a:t>
            </a:r>
            <a:r>
              <a:rPr lang="pl-PL" sz="1100" dirty="0" err="1"/>
              <a:t>Yama-arashi</a:t>
            </a:r>
            <a:endParaRPr lang="pl-PL" sz="1100" dirty="0"/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rękawów/rękawa typu: </a:t>
            </a:r>
            <a:r>
              <a:rPr lang="pl-PL" sz="1100" dirty="0" err="1"/>
              <a:t>Sode-tsurikomi-goshi</a:t>
            </a:r>
            <a:endParaRPr lang="pl-PL" sz="1100" dirty="0"/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cross </a:t>
            </a:r>
            <a:r>
              <a:rPr lang="pl-PL" sz="1100" dirty="0" err="1"/>
              <a:t>grip</a:t>
            </a:r>
            <a:r>
              <a:rPr lang="pl-PL" sz="1100" dirty="0"/>
              <a:t> </a:t>
            </a:r>
            <a:r>
              <a:rPr lang="pl-PL" sz="1100" dirty="0" err="1"/>
              <a:t>grip</a:t>
            </a:r>
            <a:endParaRPr lang="pl-PL" sz="1100" dirty="0"/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</a:t>
            </a:r>
            <a:r>
              <a:rPr lang="pl-PL" sz="1100" dirty="0" err="1"/>
              <a:t>bear</a:t>
            </a:r>
            <a:r>
              <a:rPr lang="pl-PL" sz="1100" dirty="0"/>
              <a:t> </a:t>
            </a:r>
            <a:r>
              <a:rPr lang="pl-PL" sz="1100" dirty="0" err="1"/>
              <a:t>grip</a:t>
            </a:r>
            <a:r>
              <a:rPr lang="pl-PL" sz="1100" dirty="0"/>
              <a:t>,  </a:t>
            </a:r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uchwytu za sam kołnierz typu: odwrotna </a:t>
            </a:r>
            <a:r>
              <a:rPr lang="pl-PL" sz="1100" dirty="0" err="1"/>
              <a:t>Seoi-nage</a:t>
            </a:r>
            <a:r>
              <a:rPr lang="pl-PL" sz="1100" dirty="0"/>
              <a:t>, Koreanka, </a:t>
            </a:r>
          </a:p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Ne-waza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wykonywania dźwigni i </a:t>
            </a:r>
            <a:r>
              <a:rPr lang="pl-PL" sz="1100" dirty="0" err="1"/>
              <a:t>duszeń</a:t>
            </a:r>
            <a:r>
              <a:rPr lang="pl-PL" sz="110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technik z naciskiem na kark: Kata-</a:t>
            </a:r>
            <a:r>
              <a:rPr lang="pl-PL" sz="1100" dirty="0" err="1"/>
              <a:t>sankaku</a:t>
            </a:r>
            <a:r>
              <a:rPr lang="pl-PL" sz="1100" dirty="0"/>
              <a:t> („gilotyna”), Kata-</a:t>
            </a:r>
            <a:r>
              <a:rPr lang="pl-PL" sz="1100" dirty="0" err="1"/>
              <a:t>gatame</a:t>
            </a:r>
            <a:r>
              <a:rPr lang="pl-PL" sz="1100" dirty="0"/>
              <a:t>,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wykonywania techniki </a:t>
            </a:r>
            <a:r>
              <a:rPr lang="pl-PL" sz="1100" dirty="0" err="1"/>
              <a:t>Sankaku</a:t>
            </a:r>
            <a:r>
              <a:rPr lang="pl-PL" sz="1100" dirty="0"/>
              <a:t>,. </a:t>
            </a:r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Technika </a:t>
            </a:r>
            <a:r>
              <a:rPr lang="pl-PL" sz="1100" dirty="0" err="1"/>
              <a:t>Sankaku-gatame</a:t>
            </a:r>
            <a:r>
              <a:rPr lang="pl-PL" sz="1100" dirty="0"/>
              <a:t> i </a:t>
            </a:r>
            <a:r>
              <a:rPr lang="pl-PL" sz="1100" dirty="0" err="1"/>
              <a:t>Sankaku-jime</a:t>
            </a:r>
            <a:r>
              <a:rPr lang="pl-PL" sz="1100" dirty="0"/>
              <a:t> jest niedozwolone. Jednak sędzia powinien pozwolić na pracę nogami w parterze gdy nie ma „zapinania” i ściskania nogami. Dozwolone jest przeprowadzenie akcji typu </a:t>
            </a:r>
            <a:r>
              <a:rPr lang="pl-PL" sz="1100" dirty="0" err="1"/>
              <a:t>Sankaku</a:t>
            </a:r>
            <a:r>
              <a:rPr lang="pl-PL" sz="1100" dirty="0"/>
              <a:t> bez zapinania nóg. </a:t>
            </a:r>
          </a:p>
          <a:p>
            <a:pPr marL="228600" indent="-228600">
              <a:buFont typeface="+mj-lt"/>
              <a:buAutoNum type="arabicPeriod"/>
            </a:pPr>
            <a:r>
              <a:rPr lang="pl-PL" sz="1100" dirty="0"/>
              <a:t>Zakaz walki z uchwytem oburącz za samą głowę (klamra zapaśnicza)</a:t>
            </a:r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98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31540" y="548680"/>
            <a:ext cx="8280920" cy="2664295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 algn="ctr">
              <a:buNone/>
            </a:pPr>
            <a:r>
              <a:rPr lang="pl-PL" sz="1400" b="1" dirty="0"/>
              <a:t>Karanie</a:t>
            </a:r>
          </a:p>
          <a:p>
            <a:pPr marL="0" indent="0" algn="ctr">
              <a:buNone/>
            </a:pPr>
            <a:endParaRPr lang="pl-PL" sz="500" dirty="0"/>
          </a:p>
          <a:p>
            <a:pPr marL="0" indent="0" algn="ctr">
              <a:buNone/>
            </a:pPr>
            <a:r>
              <a:rPr lang="pl-PL" sz="1100" i="1" dirty="0"/>
              <a:t>Należy karać równolegle tłumacząc zawodnikowi za co jest kara </a:t>
            </a:r>
          </a:p>
          <a:p>
            <a:pPr marL="0" indent="0" algn="ctr">
              <a:buNone/>
            </a:pPr>
            <a:r>
              <a:rPr lang="pl-PL" sz="1100" i="1" dirty="0"/>
              <a:t>Sędziowie mają uczestniczyć w kształtowaniu sportowym i wychowywaniu zawodników</a:t>
            </a:r>
          </a:p>
          <a:p>
            <a:pPr marL="0" indent="0" algn="ctr">
              <a:buNone/>
            </a:pPr>
            <a:endParaRPr lang="pl-PL" sz="1100" i="1" dirty="0"/>
          </a:p>
          <a:p>
            <a:pPr marL="0" lvl="1" indent="0" algn="ctr">
              <a:buNone/>
            </a:pPr>
            <a:r>
              <a:rPr lang="pl-PL" sz="1100" i="1" dirty="0"/>
              <a:t> </a:t>
            </a:r>
          </a:p>
          <a:p>
            <a:pPr marL="228600" lvl="1" indent="-228600">
              <a:buFont typeface="+mj-lt"/>
              <a:buAutoNum type="arabicPeriod"/>
            </a:pPr>
            <a:r>
              <a:rPr lang="pl-PL" sz="1100" dirty="0"/>
              <a:t>Pierwszy raz upomnienie, kolejny raz </a:t>
            </a:r>
            <a:r>
              <a:rPr lang="pl-PL" sz="1100" dirty="0" err="1"/>
              <a:t>shido</a:t>
            </a:r>
            <a:endParaRPr lang="pl-PL" sz="1100" dirty="0"/>
          </a:p>
          <a:p>
            <a:pPr marL="445746" lvl="2" indent="-171450"/>
            <a:r>
              <a:rPr lang="pl-PL" sz="1100" dirty="0"/>
              <a:t>Nieprzestrzeganie poniższych przepisów walki</a:t>
            </a:r>
          </a:p>
          <a:p>
            <a:pPr marL="445746" lvl="2" indent="-171450"/>
            <a:r>
              <a:rPr lang="pl-PL" sz="1100" dirty="0"/>
              <a:t>Gadanie podczas walki</a:t>
            </a:r>
          </a:p>
          <a:p>
            <a:pPr marL="228600" lvl="1" indent="-228600">
              <a:buFont typeface="+mj-lt"/>
              <a:buAutoNum type="arabicPeriod"/>
            </a:pPr>
            <a:endParaRPr lang="pl-PL" sz="1100" dirty="0"/>
          </a:p>
          <a:p>
            <a:pPr marL="228600" lvl="1" indent="-228600">
              <a:buFont typeface="+mj-lt"/>
              <a:buAutoNum type="arabicPeriod"/>
            </a:pPr>
            <a:r>
              <a:rPr lang="pl-PL" sz="1100" dirty="0" err="1"/>
              <a:t>Shido</a:t>
            </a:r>
            <a:r>
              <a:rPr lang="pl-PL" sz="1100" dirty="0"/>
              <a:t> bez upomnienia. Ze względu na krótką walkę i aspekt wychowawczy negatywne judo należy karać od razu karą </a:t>
            </a:r>
            <a:r>
              <a:rPr lang="pl-PL" sz="1100" dirty="0" err="1"/>
              <a:t>shido</a:t>
            </a:r>
            <a:r>
              <a:rPr lang="pl-PL" sz="1100" dirty="0"/>
              <a:t>:</a:t>
            </a:r>
          </a:p>
          <a:p>
            <a:pPr marL="445746" lvl="2" indent="-171450"/>
            <a:r>
              <a:rPr lang="pl-PL" sz="1100" dirty="0"/>
              <a:t>brak aktywności</a:t>
            </a:r>
          </a:p>
          <a:p>
            <a:pPr marL="445746" lvl="2" indent="-171450"/>
            <a:r>
              <a:rPr lang="pl-PL" sz="1100" dirty="0"/>
              <a:t>blokowanie, pochylanie się, uciekanie, unikanie walki</a:t>
            </a:r>
          </a:p>
          <a:p>
            <a:pPr marL="445746" lvl="2" indent="-171450"/>
            <a:r>
              <a:rPr lang="pl-PL" sz="1100" dirty="0"/>
              <a:t>histeryzowanie, symulowanie niezdolności. W takiej sytuacji kara </a:t>
            </a:r>
            <a:r>
              <a:rPr lang="pl-PL" sz="1100" dirty="0" err="1"/>
              <a:t>shido</a:t>
            </a:r>
            <a:r>
              <a:rPr lang="pl-PL" sz="1100" dirty="0"/>
              <a:t> lub sędzia ma prawo wezwać lekarza i w konsekwencji zakończyć walkę uznając zawodnika za niezdolnego</a:t>
            </a:r>
          </a:p>
          <a:p>
            <a:pPr marL="445746" lvl="2" indent="-171450"/>
            <a:endParaRPr lang="pl-PL" sz="1100" dirty="0"/>
          </a:p>
          <a:p>
            <a:pPr marL="342900" lvl="1" indent="-342900">
              <a:buFont typeface="+mj-lt"/>
              <a:buAutoNum type="arabicPeriod"/>
            </a:pPr>
            <a:r>
              <a:rPr lang="pl-PL" sz="1100" dirty="0"/>
              <a:t>Pierwsze </a:t>
            </a:r>
            <a:r>
              <a:rPr lang="pl-PL" sz="1100" dirty="0" err="1"/>
              <a:t>shido</a:t>
            </a:r>
            <a:r>
              <a:rPr lang="pl-PL" sz="1100" dirty="0"/>
              <a:t> przy kolejnej próbie </a:t>
            </a:r>
            <a:r>
              <a:rPr lang="pl-PL" sz="1100" dirty="0" err="1"/>
              <a:t>hansoku-make</a:t>
            </a:r>
            <a:r>
              <a:rPr lang="pl-PL" sz="1100" dirty="0"/>
              <a:t> (po pierwszej karze trzeba bardzo dokładnie wytłumaczyć zabronioną akcję i jej możliwe konsekwencje)</a:t>
            </a:r>
          </a:p>
          <a:p>
            <a:pPr marL="445746" lvl="2" indent="-171450"/>
            <a:r>
              <a:rPr lang="pl-PL" sz="1100" dirty="0"/>
              <a:t>sytuacje niezgodne z duchem walki. </a:t>
            </a:r>
          </a:p>
          <a:p>
            <a:pPr marL="445746" lvl="2" indent="-171450"/>
            <a:r>
              <a:rPr lang="pl-PL" sz="1100" dirty="0"/>
              <a:t>zachowania agresywne  </a:t>
            </a:r>
          </a:p>
          <a:p>
            <a:pPr marL="445746" lvl="2" indent="-171450"/>
            <a:r>
              <a:rPr lang="pl-PL" sz="1100" dirty="0"/>
              <a:t>nurkowanie, </a:t>
            </a:r>
          </a:p>
          <a:p>
            <a:pPr marL="445746" lvl="2" indent="-171450"/>
            <a:r>
              <a:rPr lang="pl-PL" sz="1100" dirty="0"/>
              <a:t>atak na kręgosłup, </a:t>
            </a:r>
          </a:p>
          <a:p>
            <a:pPr marL="445746" lvl="2" indent="-171450"/>
            <a:r>
              <a:rPr lang="pl-PL" sz="1100" dirty="0"/>
              <a:t>podcięcie od wewnątrz nogi podporowej</a:t>
            </a:r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98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395536" y="1268760"/>
            <a:ext cx="8064896" cy="46320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pl-PL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Judogi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Obwiązują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judogi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koloru białego. Zaleca się aby góra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judogi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była wykonana z materiału plecionka o gramaturze nie wyższej niż 450g/m2. Długość rękawów zgodnie z zasadami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Sokuteiki</a:t>
            </a: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Trener</a:t>
            </a:r>
          </a:p>
          <a:p>
            <a:pPr marL="0" lvl="1" algn="ctr"/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Trener może podpowiadać w trakcie walki. Nie może on jednak oceniać pracy sędziów i sugerować punktów, kary itp.</a:t>
            </a:r>
          </a:p>
          <a:p>
            <a:pPr marL="285725" lvl="1" indent="-285725">
              <a:buFont typeface="Arial" panose="020B0604020202020204" pitchFamily="34" charset="0"/>
              <a:buChar char="•"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Systemy rozgrywania zawodów</a:t>
            </a:r>
          </a:p>
          <a:p>
            <a:pPr marL="0" lvl="1" algn="ctr"/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Sugerowane systemy zapewniające zawodnikom większą liczbę  walk w zawodach  (minimum 2): 2 osoby - do dwóch walk wygranych, 3-5 osób - każdy z każdym (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Round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Robin), 6-8 osób - grupowy z dwoma miejscami trzecimi; powyżej 9  osób  grupowy lub eliminacyjny z  repasażem dla każdego (do 2 przegranych). </a:t>
            </a:r>
          </a:p>
          <a:p>
            <a:pPr marL="285725" lvl="1" indent="-285725">
              <a:buFont typeface="Arial" panose="020B0604020202020204" pitchFamily="34" charset="0"/>
              <a:buChar char="•"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Waga</a:t>
            </a:r>
          </a:p>
          <a:p>
            <a:pPr marL="0" lvl="1" algn="ctr"/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Chroniąc dzieci przed „zbijaniem wagi” organizatorzy powinni tworzyć kategorie wagowe po zważeniu wszystkich zawodników tak aby różnica masy ciała pomiędzy zawodnikami w danej kategorii nie była większa niż 10%. </a:t>
            </a:r>
          </a:p>
          <a:p>
            <a:pPr marL="285725" lvl="1" indent="-285725">
              <a:buFont typeface="Arial" panose="020B0604020202020204" pitchFamily="34" charset="0"/>
              <a:buChar char="•"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l-PL" sz="1400" b="1" dirty="0">
                <a:latin typeface="Arial" panose="020B0604020202020204" pitchFamily="34" charset="0"/>
                <a:cs typeface="Arial" panose="020B0604020202020204" pitchFamily="34" charset="0"/>
              </a:rPr>
              <a:t>Zastępcza forma rywalizacji</a:t>
            </a:r>
          </a:p>
          <a:p>
            <a:pPr marL="0" lvl="1" algn="ctr"/>
            <a:endParaRPr lang="pl-PL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r>
              <a:rPr lang="pl-PL" sz="1100" smtClean="0">
                <a:latin typeface="Arial" panose="020B0604020202020204" pitchFamily="34" charset="0"/>
                <a:cs typeface="Arial" panose="020B0604020202020204" pitchFamily="34" charset="0"/>
              </a:rPr>
              <a:t>Sugerowane 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są dodatkowe formy rywalizacji: turnieje kata, tory sprawnościowe, sprawdziany gimnastyczne i motoryczne. </a:t>
            </a:r>
          </a:p>
          <a:p>
            <a:pPr marL="285725" lvl="1" indent="-285725">
              <a:buFont typeface="Arial" panose="020B0604020202020204" pitchFamily="34" charset="0"/>
              <a:buChar char="•"/>
            </a:pPr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5" lvl="1" indent="-285725">
              <a:buFont typeface="Arial" panose="020B0604020202020204" pitchFamily="34" charset="0"/>
              <a:buChar char="•"/>
            </a:pPr>
            <a:endParaRPr lang="pl-PL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endParaRPr lang="pl-P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31540" y="836712"/>
            <a:ext cx="8280920" cy="1224136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</a:t>
            </a:r>
            <a:r>
              <a:rPr lang="pl-PL" sz="1400" b="1" dirty="0" err="1"/>
              <a:t>Tachi</a:t>
            </a:r>
            <a:r>
              <a:rPr lang="pl-PL" sz="1400" b="1" dirty="0"/>
              <a:t>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0" indent="0">
              <a:buNone/>
            </a:pPr>
            <a:r>
              <a:rPr lang="pl-PL" sz="1100" dirty="0"/>
              <a:t>1. Zakaz rzutów poświęcenia typu: </a:t>
            </a:r>
            <a:r>
              <a:rPr lang="pl-PL" sz="1100" dirty="0" err="1"/>
              <a:t>Tomoenage</a:t>
            </a:r>
            <a:r>
              <a:rPr lang="pl-PL" sz="1100" dirty="0"/>
              <a:t>, </a:t>
            </a:r>
            <a:r>
              <a:rPr lang="pl-PL" sz="1100" dirty="0" err="1"/>
              <a:t>Sumi-gaeshi</a:t>
            </a:r>
            <a:r>
              <a:rPr lang="pl-PL" sz="1100" dirty="0"/>
              <a:t>, </a:t>
            </a:r>
            <a:r>
              <a:rPr lang="pl-PL" sz="1100" dirty="0" err="1"/>
              <a:t>Obitori-gaeshi</a:t>
            </a:r>
            <a:r>
              <a:rPr lang="pl-PL" sz="1100" dirty="0"/>
              <a:t>, Ura-</a:t>
            </a:r>
            <a:r>
              <a:rPr lang="pl-PL" sz="1100" dirty="0" err="1"/>
              <a:t>nage</a:t>
            </a:r>
            <a:r>
              <a:rPr lang="pl-PL" sz="1100" dirty="0"/>
              <a:t>, </a:t>
            </a:r>
            <a:r>
              <a:rPr lang="pl-PL" sz="1100" dirty="0" err="1"/>
              <a:t>Soto</a:t>
            </a:r>
            <a:r>
              <a:rPr lang="pl-PL" sz="1100" dirty="0"/>
              <a:t>-maki-</a:t>
            </a:r>
            <a:r>
              <a:rPr lang="pl-PL" sz="1100" dirty="0" err="1"/>
              <a:t>ikomi</a:t>
            </a:r>
            <a:r>
              <a:rPr lang="pl-PL" sz="1100" dirty="0"/>
              <a:t>, </a:t>
            </a:r>
            <a:r>
              <a:rPr lang="pl-PL" sz="1100" dirty="0" err="1"/>
              <a:t>Uki</a:t>
            </a:r>
            <a:r>
              <a:rPr lang="pl-PL" sz="1100" dirty="0"/>
              <a:t>-waza, Yoko-</a:t>
            </a:r>
            <a:r>
              <a:rPr lang="pl-PL" sz="1100" dirty="0" err="1"/>
              <a:t>wakare</a:t>
            </a:r>
            <a:endParaRPr lang="pl-PL" sz="1100" dirty="0"/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98AFEA-1757-47B4-B27D-93943766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08" y="2341874"/>
            <a:ext cx="2685614" cy="17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DAD953-CE0E-4AE1-BB63-C68D80C6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" y="2327140"/>
            <a:ext cx="2685614" cy="17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C86EA4F5-FEA2-46C4-892C-13CE8ADA6A17}"/>
              </a:ext>
            </a:extLst>
          </p:cNvPr>
          <p:cNvSpPr/>
          <p:nvPr/>
        </p:nvSpPr>
        <p:spPr>
          <a:xfrm>
            <a:off x="3217211" y="2451993"/>
            <a:ext cx="314137" cy="189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1E6D8679-0B58-417E-851D-CC7F7F3AC7C4}"/>
              </a:ext>
            </a:extLst>
          </p:cNvPr>
          <p:cNvSpPr/>
          <p:nvPr/>
        </p:nvSpPr>
        <p:spPr>
          <a:xfrm>
            <a:off x="428637" y="2451992"/>
            <a:ext cx="314137" cy="189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6325F73-1861-4DAB-B1C5-4AC75571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16" y="2348283"/>
            <a:ext cx="2675979" cy="178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A804BDA1-3A71-481A-913F-98747C077D85}"/>
              </a:ext>
            </a:extLst>
          </p:cNvPr>
          <p:cNvSpPr/>
          <p:nvPr/>
        </p:nvSpPr>
        <p:spPr>
          <a:xfrm>
            <a:off x="5963105" y="2451994"/>
            <a:ext cx="314137" cy="189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Picture 6" descr="E:\ZDJECIA 2017\Przepisy U12\Nowy folder\IMG_5516.JPG">
            <a:extLst>
              <a:ext uri="{FF2B5EF4-FFF2-40B4-BE49-F238E27FC236}">
                <a16:creationId xmlns:a16="http://schemas.microsoft.com/office/drawing/2014/main" xmlns="" id="{5ED70356-DD83-4C40-A612-05944EB93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37" y="4354793"/>
            <a:ext cx="2679620" cy="1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76EB9AE7-E80D-4FDD-AB50-424B80AB45A6}"/>
              </a:ext>
            </a:extLst>
          </p:cNvPr>
          <p:cNvSpPr/>
          <p:nvPr/>
        </p:nvSpPr>
        <p:spPr>
          <a:xfrm>
            <a:off x="3220114" y="4424182"/>
            <a:ext cx="311234" cy="208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Picture 3" descr="E:\ZDJECIA 2017\Przepisy U12\Nowy folder\IMG_5621.JPG">
            <a:extLst>
              <a:ext uri="{FF2B5EF4-FFF2-40B4-BE49-F238E27FC236}">
                <a16:creationId xmlns:a16="http://schemas.microsoft.com/office/drawing/2014/main" xmlns="" id="{B43059CD-32B0-40D5-B682-FCEA035F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18" y="4354793"/>
            <a:ext cx="2679620" cy="1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AA052D0F-E077-4D52-B370-A8F920CDD29F}"/>
              </a:ext>
            </a:extLst>
          </p:cNvPr>
          <p:cNvSpPr/>
          <p:nvPr/>
        </p:nvSpPr>
        <p:spPr>
          <a:xfrm>
            <a:off x="431540" y="4424182"/>
            <a:ext cx="311234" cy="208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Picture 4" descr="E:\ZDJECIA 2017\Przepisy U12\Nowy folder\IMG_5628.JPG">
            <a:extLst>
              <a:ext uri="{FF2B5EF4-FFF2-40B4-BE49-F238E27FC236}">
                <a16:creationId xmlns:a16="http://schemas.microsoft.com/office/drawing/2014/main" xmlns="" id="{C69282E3-535A-4509-A74C-CF7472BD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16" y="4354793"/>
            <a:ext cx="2679620" cy="17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4C564BF6-5728-4385-BD4B-512261B70277}"/>
              </a:ext>
            </a:extLst>
          </p:cNvPr>
          <p:cNvSpPr/>
          <p:nvPr/>
        </p:nvSpPr>
        <p:spPr>
          <a:xfrm>
            <a:off x="5903192" y="4422881"/>
            <a:ext cx="311234" cy="2082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1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31540" y="836712"/>
            <a:ext cx="8280920" cy="1010834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</a:t>
            </a:r>
            <a:r>
              <a:rPr lang="pl-PL" sz="1400" b="1" dirty="0" err="1"/>
              <a:t>Tachi</a:t>
            </a:r>
            <a:r>
              <a:rPr lang="pl-PL" sz="1400" b="1" dirty="0"/>
              <a:t>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0" indent="0">
              <a:buNone/>
            </a:pPr>
            <a:r>
              <a:rPr lang="pl-PL" sz="1100" dirty="0"/>
              <a:t>2. Zakaz rzutów z kolan/z kolana typu </a:t>
            </a:r>
            <a:r>
              <a:rPr lang="pl-PL" sz="1100" dirty="0" err="1"/>
              <a:t>Seoi-nage</a:t>
            </a:r>
            <a:r>
              <a:rPr lang="pl-PL" sz="1100" dirty="0"/>
              <a:t>, </a:t>
            </a:r>
            <a:r>
              <a:rPr lang="pl-PL" sz="1100" dirty="0" err="1"/>
              <a:t>Seoi-otoshi</a:t>
            </a:r>
            <a:r>
              <a:rPr lang="pl-PL" sz="1100" dirty="0"/>
              <a:t> oraz rzutów typu Kata-</a:t>
            </a:r>
            <a:r>
              <a:rPr lang="pl-PL" sz="1100" dirty="0" err="1"/>
              <a:t>otoshi</a:t>
            </a:r>
            <a:endParaRPr lang="pl-PL" sz="1100" dirty="0"/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  <p:pic>
        <p:nvPicPr>
          <p:cNvPr id="3" name="Picture 2" descr="E:\ZDJECIA 2017\Przepisy U12\Nowy folder\IMG_5676.JPG">
            <a:extLst>
              <a:ext uri="{FF2B5EF4-FFF2-40B4-BE49-F238E27FC236}">
                <a16:creationId xmlns:a16="http://schemas.microsoft.com/office/drawing/2014/main" xmlns="" id="{9C9753FC-E9FC-443C-A227-018E1848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70" y="2060849"/>
            <a:ext cx="3103897" cy="206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C79662-B718-4F29-B0F1-B6FFA2F0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13" y="2040262"/>
            <a:ext cx="3096344" cy="206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469FDB82-DD3E-471C-B56F-D776B5C993C9}"/>
              </a:ext>
            </a:extLst>
          </p:cNvPr>
          <p:cNvSpPr/>
          <p:nvPr/>
        </p:nvSpPr>
        <p:spPr>
          <a:xfrm>
            <a:off x="1285504" y="2131990"/>
            <a:ext cx="383003" cy="224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FF580031-9005-439D-AF20-A8F00C8337E4}"/>
              </a:ext>
            </a:extLst>
          </p:cNvPr>
          <p:cNvSpPr/>
          <p:nvPr/>
        </p:nvSpPr>
        <p:spPr>
          <a:xfrm>
            <a:off x="5204177" y="2131990"/>
            <a:ext cx="383003" cy="224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4" descr="E:\ZDJECIA 2017\Przepisy U12\Nowy folder\IMG_5680.JPG">
            <a:extLst>
              <a:ext uri="{FF2B5EF4-FFF2-40B4-BE49-F238E27FC236}">
                <a16:creationId xmlns:a16="http://schemas.microsoft.com/office/drawing/2014/main" xmlns="" id="{75B1DF7D-1963-4E21-936D-7FCF1E4A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82395"/>
            <a:ext cx="3096344" cy="206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5DBDABEB-70A6-4F98-9905-5DD8B59FDC3E}"/>
              </a:ext>
            </a:extLst>
          </p:cNvPr>
          <p:cNvSpPr/>
          <p:nvPr/>
        </p:nvSpPr>
        <p:spPr>
          <a:xfrm>
            <a:off x="1331640" y="4581128"/>
            <a:ext cx="383003" cy="2247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4B3EC675-3995-41C8-A363-242B60411585}"/>
              </a:ext>
            </a:extLst>
          </p:cNvPr>
          <p:cNvSpPr txBox="1"/>
          <p:nvPr/>
        </p:nvSpPr>
        <p:spPr>
          <a:xfrm>
            <a:off x="5150695" y="5236611"/>
            <a:ext cx="32555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Nie dotyczy sytuacji gdy </a:t>
            </a:r>
            <a:r>
              <a:rPr lang="pl-PL" sz="1100" dirty="0" err="1">
                <a:latin typeface="Arial" panose="020B0604020202020204" pitchFamily="34" charset="0"/>
                <a:cs typeface="Arial" panose="020B0604020202020204" pitchFamily="34" charset="0"/>
              </a:rPr>
              <a:t>Tori</a:t>
            </a:r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 podczas wysokiego  rzutu upada na kolana próbując wykonać prawidłowo technikę. </a:t>
            </a:r>
          </a:p>
        </p:txBody>
      </p:sp>
    </p:spTree>
    <p:extLst>
      <p:ext uri="{BB962C8B-B14F-4D97-AF65-F5344CB8AC3E}">
        <p14:creationId xmlns:p14="http://schemas.microsoft.com/office/powerpoint/2010/main" val="5058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31540" y="836711"/>
            <a:ext cx="5436604" cy="2220249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</a:t>
            </a:r>
            <a:r>
              <a:rPr lang="pl-PL" sz="1400" b="1" dirty="0" err="1"/>
              <a:t>Tachi</a:t>
            </a:r>
            <a:r>
              <a:rPr lang="pl-PL" sz="1400" b="1" dirty="0"/>
              <a:t>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0" indent="0">
              <a:buNone/>
            </a:pPr>
            <a:r>
              <a:rPr lang="pl-PL" sz="1100" dirty="0"/>
              <a:t>3. Zakaz rzutów „za głowę”. Zawodnik może wykonać rzut typu </a:t>
            </a:r>
            <a:r>
              <a:rPr lang="pl-PL" sz="1100" dirty="0" err="1"/>
              <a:t>Koshi-guruma</a:t>
            </a:r>
            <a:r>
              <a:rPr lang="pl-PL" sz="1100" dirty="0"/>
              <a:t> gdy przed rzutem trzyma ręką górną za kołnierz przeciwnika a drugą ręką rękaw. Jeśli rzuca poprzez bezpośredni atak górną ręką/przedramieniem na kark przeciwnika to taka akcja jest niedozwolona. Niedozwolone są także rzuty typu </a:t>
            </a:r>
            <a:r>
              <a:rPr lang="pl-PL" sz="1100" dirty="0" err="1"/>
              <a:t>Kubi-nage</a:t>
            </a:r>
            <a:r>
              <a:rPr lang="pl-PL" sz="1100" dirty="0"/>
              <a:t>, oraz poprzez klamrę zapaśniczą.</a:t>
            </a:r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  <p:pic>
        <p:nvPicPr>
          <p:cNvPr id="3" name="Picture 2" descr="E:\ZDJECIA 2017\Przepisy U12\Nowy folder\IMG_5585.JPG">
            <a:extLst>
              <a:ext uri="{FF2B5EF4-FFF2-40B4-BE49-F238E27FC236}">
                <a16:creationId xmlns:a16="http://schemas.microsoft.com/office/drawing/2014/main" xmlns="" id="{2B3E083E-495A-4924-A6CC-63EF72A35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32522"/>
            <a:ext cx="2635213" cy="17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ZDJECIA 2017\Przepisy U12\Nowy folder\IMG_5583.JPG">
            <a:extLst>
              <a:ext uri="{FF2B5EF4-FFF2-40B4-BE49-F238E27FC236}">
                <a16:creationId xmlns:a16="http://schemas.microsoft.com/office/drawing/2014/main" xmlns="" id="{D4B2A14A-1BAF-478C-8CD9-3F4BDCEF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98" y="3006952"/>
            <a:ext cx="2619182" cy="174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0DB2CB2E-723D-40FE-AAE7-24C51ED747A1}"/>
              </a:ext>
            </a:extLst>
          </p:cNvPr>
          <p:cNvSpPr/>
          <p:nvPr/>
        </p:nvSpPr>
        <p:spPr>
          <a:xfrm>
            <a:off x="6150085" y="3064843"/>
            <a:ext cx="361899" cy="244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E1F58C9C-A64F-4B4D-BC78-88A55AA1D3D4}"/>
              </a:ext>
            </a:extLst>
          </p:cNvPr>
          <p:cNvSpPr/>
          <p:nvPr/>
        </p:nvSpPr>
        <p:spPr>
          <a:xfrm>
            <a:off x="6182629" y="4888431"/>
            <a:ext cx="361899" cy="244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8" descr="E:\ZDJECIA 2017\Przepisy U12\Nowy folder\IMG_5404.JPG">
            <a:extLst>
              <a:ext uri="{FF2B5EF4-FFF2-40B4-BE49-F238E27FC236}">
                <a16:creationId xmlns:a16="http://schemas.microsoft.com/office/drawing/2014/main" xmlns="" id="{E957A96D-FB2C-406B-B25E-762B1DCC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60" y="2894376"/>
            <a:ext cx="2593643" cy="17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E:\ZDJECIA 2017\Przepisy U12\Nowy folder\IMG_5406.JPG">
            <a:extLst>
              <a:ext uri="{FF2B5EF4-FFF2-40B4-BE49-F238E27FC236}">
                <a16:creationId xmlns:a16="http://schemas.microsoft.com/office/drawing/2014/main" xmlns="" id="{FF9BB00C-6AC0-4A74-B8CC-29E70FC6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95" y="3942219"/>
            <a:ext cx="2583632" cy="171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18">
            <a:extLst>
              <a:ext uri="{FF2B5EF4-FFF2-40B4-BE49-F238E27FC236}">
                <a16:creationId xmlns:a16="http://schemas.microsoft.com/office/drawing/2014/main" xmlns="" id="{46FBD830-ADE2-4800-805B-48333E5D983F}"/>
              </a:ext>
            </a:extLst>
          </p:cNvPr>
          <p:cNvSpPr/>
          <p:nvPr/>
        </p:nvSpPr>
        <p:spPr>
          <a:xfrm>
            <a:off x="3471620" y="4397136"/>
            <a:ext cx="779354" cy="798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B2241699-59AE-4F4F-9B9B-B3BEFBD11CD3}"/>
              </a:ext>
            </a:extLst>
          </p:cNvPr>
          <p:cNvSpPr/>
          <p:nvPr/>
        </p:nvSpPr>
        <p:spPr>
          <a:xfrm>
            <a:off x="486091" y="2950980"/>
            <a:ext cx="352986" cy="2277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E2A61302-2C90-4190-9176-4A04FA66A38D}"/>
              </a:ext>
            </a:extLst>
          </p:cNvPr>
          <p:cNvSpPr/>
          <p:nvPr/>
        </p:nvSpPr>
        <p:spPr>
          <a:xfrm>
            <a:off x="3202348" y="3998938"/>
            <a:ext cx="352986" cy="2277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21">
            <a:extLst>
              <a:ext uri="{FF2B5EF4-FFF2-40B4-BE49-F238E27FC236}">
                <a16:creationId xmlns:a16="http://schemas.microsoft.com/office/drawing/2014/main" xmlns="" id="{3C5BD963-11E6-49C4-92E8-DE028A808A0C}"/>
              </a:ext>
            </a:extLst>
          </p:cNvPr>
          <p:cNvSpPr/>
          <p:nvPr/>
        </p:nvSpPr>
        <p:spPr>
          <a:xfrm>
            <a:off x="779437" y="3308356"/>
            <a:ext cx="779354" cy="798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15464F5C-43C0-4A2D-92C8-4C0E0497DB42}"/>
              </a:ext>
            </a:extLst>
          </p:cNvPr>
          <p:cNvCxnSpPr>
            <a:cxnSpLocks/>
          </p:cNvCxnSpPr>
          <p:nvPr/>
        </p:nvCxnSpPr>
        <p:spPr>
          <a:xfrm>
            <a:off x="1716793" y="4106579"/>
            <a:ext cx="1754827" cy="569752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E:\ZDJECIA 2017\Przepisy U12\Nowy folder\IMG_5445.JPG">
            <a:extLst>
              <a:ext uri="{FF2B5EF4-FFF2-40B4-BE49-F238E27FC236}">
                <a16:creationId xmlns:a16="http://schemas.microsoft.com/office/drawing/2014/main" xmlns="" id="{DD45A067-12EF-4143-AFF4-16666C868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5" y="4796248"/>
            <a:ext cx="2593644" cy="17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A7653BD0-48AF-4F80-B321-9BC4910D79CD}"/>
              </a:ext>
            </a:extLst>
          </p:cNvPr>
          <p:cNvSpPr/>
          <p:nvPr/>
        </p:nvSpPr>
        <p:spPr>
          <a:xfrm>
            <a:off x="453413" y="4888167"/>
            <a:ext cx="352986" cy="2277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xmlns="" id="{EFDB9113-E7D7-4416-A832-70AC6145BD08}"/>
              </a:ext>
            </a:extLst>
          </p:cNvPr>
          <p:cNvCxnSpPr>
            <a:cxnSpLocks/>
          </p:cNvCxnSpPr>
          <p:nvPr/>
        </p:nvCxnSpPr>
        <p:spPr>
          <a:xfrm flipV="1">
            <a:off x="1565863" y="4906620"/>
            <a:ext cx="1873575" cy="810896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82B103E2-068A-41E1-8F25-82840D7C0561}"/>
              </a:ext>
            </a:extLst>
          </p:cNvPr>
          <p:cNvSpPr/>
          <p:nvPr/>
        </p:nvSpPr>
        <p:spPr>
          <a:xfrm>
            <a:off x="747274" y="5475726"/>
            <a:ext cx="779354" cy="7982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B78F91ED-171C-406B-BE49-E3B71717F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46093"/>
            <a:ext cx="2628292" cy="174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Prostokąt 29">
            <a:extLst>
              <a:ext uri="{FF2B5EF4-FFF2-40B4-BE49-F238E27FC236}">
                <a16:creationId xmlns:a16="http://schemas.microsoft.com/office/drawing/2014/main" xmlns="" id="{BB756C31-41D6-461D-AA0A-84F57EA0D670}"/>
              </a:ext>
            </a:extLst>
          </p:cNvPr>
          <p:cNvSpPr/>
          <p:nvPr/>
        </p:nvSpPr>
        <p:spPr>
          <a:xfrm>
            <a:off x="6150084" y="1268760"/>
            <a:ext cx="361899" cy="244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220004" y="666972"/>
            <a:ext cx="4788532" cy="2160240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</a:t>
            </a:r>
            <a:r>
              <a:rPr lang="pl-PL" sz="1400" b="1" dirty="0" err="1"/>
              <a:t>Tachi</a:t>
            </a:r>
            <a:r>
              <a:rPr lang="pl-PL" sz="1400" b="1" dirty="0"/>
              <a:t>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0" indent="0">
              <a:buNone/>
            </a:pPr>
            <a:r>
              <a:rPr lang="pl-PL" sz="1100" dirty="0"/>
              <a:t>4. Zakaz rzutów z uchwytów nieklasycznych: </a:t>
            </a:r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uchwytu jednostronnego typu </a:t>
            </a:r>
            <a:r>
              <a:rPr lang="pl-PL" sz="1100" dirty="0" err="1"/>
              <a:t>Eri-seoi-nage</a:t>
            </a:r>
            <a:r>
              <a:rPr lang="pl-PL" sz="1100" dirty="0"/>
              <a:t>, </a:t>
            </a:r>
            <a:r>
              <a:rPr lang="pl-PL" sz="1100" dirty="0" err="1"/>
              <a:t>Yama-arashi</a:t>
            </a:r>
            <a:endParaRPr lang="pl-PL" sz="1100" dirty="0"/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rękawów/rękawa typu: </a:t>
            </a:r>
            <a:r>
              <a:rPr lang="pl-PL" sz="1100" dirty="0" err="1"/>
              <a:t>Sode-tsurikomi-goshi</a:t>
            </a:r>
            <a:endParaRPr lang="pl-PL" sz="1100" dirty="0"/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cross </a:t>
            </a:r>
            <a:r>
              <a:rPr lang="pl-PL" sz="1100" dirty="0" err="1"/>
              <a:t>grip</a:t>
            </a:r>
            <a:r>
              <a:rPr lang="pl-PL" sz="1100" dirty="0"/>
              <a:t> </a:t>
            </a:r>
            <a:r>
              <a:rPr lang="pl-PL" sz="1100" dirty="0" err="1"/>
              <a:t>grip</a:t>
            </a:r>
            <a:endParaRPr lang="pl-PL" sz="1100" dirty="0"/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</a:t>
            </a:r>
            <a:r>
              <a:rPr lang="pl-PL" sz="1100" dirty="0" err="1"/>
              <a:t>bear</a:t>
            </a:r>
            <a:r>
              <a:rPr lang="pl-PL" sz="1100" dirty="0"/>
              <a:t> </a:t>
            </a:r>
            <a:r>
              <a:rPr lang="pl-PL" sz="1100" dirty="0" err="1"/>
              <a:t>grip</a:t>
            </a:r>
            <a:r>
              <a:rPr lang="pl-PL" sz="1100" dirty="0"/>
              <a:t>,  </a:t>
            </a:r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z uchwytu za sam kołnierz typu: odwrotna </a:t>
            </a:r>
            <a:r>
              <a:rPr lang="pl-PL" sz="1100" dirty="0" err="1"/>
              <a:t>Seoi-nage</a:t>
            </a:r>
            <a:r>
              <a:rPr lang="pl-PL" sz="1100" dirty="0"/>
              <a:t>, Koreanka, </a:t>
            </a:r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xmlns="" id="{F0953183-BD84-48BE-99B2-59C84ACE2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77" y="3356992"/>
            <a:ext cx="2410755" cy="160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xmlns="" id="{CCBEC623-DFFF-468E-B631-374E730B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56992"/>
            <a:ext cx="2410755" cy="160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8BF4303B-FB6B-4389-A00B-B147DDA8566F}"/>
              </a:ext>
            </a:extLst>
          </p:cNvPr>
          <p:cNvSpPr/>
          <p:nvPr/>
        </p:nvSpPr>
        <p:spPr>
          <a:xfrm>
            <a:off x="6135674" y="3401225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45EA2AEB-8326-46A5-BFD5-D299BFB7040C}"/>
              </a:ext>
            </a:extLst>
          </p:cNvPr>
          <p:cNvSpPr/>
          <p:nvPr/>
        </p:nvSpPr>
        <p:spPr>
          <a:xfrm>
            <a:off x="723916" y="3447483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21">
            <a:extLst>
              <a:ext uri="{FF2B5EF4-FFF2-40B4-BE49-F238E27FC236}">
                <a16:creationId xmlns:a16="http://schemas.microsoft.com/office/drawing/2014/main" xmlns="" id="{2CB3B7A2-BDA2-400C-AB61-867184957733}"/>
              </a:ext>
            </a:extLst>
          </p:cNvPr>
          <p:cNvSpPr/>
          <p:nvPr/>
        </p:nvSpPr>
        <p:spPr>
          <a:xfrm>
            <a:off x="1288755" y="3607978"/>
            <a:ext cx="561253" cy="569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24">
            <a:extLst>
              <a:ext uri="{FF2B5EF4-FFF2-40B4-BE49-F238E27FC236}">
                <a16:creationId xmlns:a16="http://schemas.microsoft.com/office/drawing/2014/main" xmlns="" id="{0523D5CD-70D1-4D1C-AACB-E0DEEE2BB294}"/>
              </a:ext>
            </a:extLst>
          </p:cNvPr>
          <p:cNvSpPr/>
          <p:nvPr/>
        </p:nvSpPr>
        <p:spPr>
          <a:xfrm>
            <a:off x="6552596" y="3683781"/>
            <a:ext cx="718781" cy="632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C1F5E963-8682-4257-AF67-80CA6719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01" y="3357886"/>
            <a:ext cx="2410755" cy="160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D2FA5247-A002-4FE2-B846-638DFACDAB5C}"/>
              </a:ext>
            </a:extLst>
          </p:cNvPr>
          <p:cNvSpPr/>
          <p:nvPr/>
        </p:nvSpPr>
        <p:spPr>
          <a:xfrm>
            <a:off x="3421264" y="3423502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Picture 10" descr="E:\ZDJECIA 2017\Przepisy U12\Nowy folder\IMG_5587.JPG">
            <a:extLst>
              <a:ext uri="{FF2B5EF4-FFF2-40B4-BE49-F238E27FC236}">
                <a16:creationId xmlns:a16="http://schemas.microsoft.com/office/drawing/2014/main" xmlns="" id="{234CDD43-3EE9-47D3-AC2A-BE0F58A00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4" y="5032058"/>
            <a:ext cx="2392981" cy="159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F17B13FC-5E5C-487A-9D59-25FA646BC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021" y="5013176"/>
            <a:ext cx="2402744" cy="160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6677804A-7A37-4EC0-85BA-1514432D4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8" y="5031970"/>
            <a:ext cx="2396326" cy="15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8EE720F6-F845-4F2F-97E5-0DF1A10F5397}"/>
              </a:ext>
            </a:extLst>
          </p:cNvPr>
          <p:cNvSpPr/>
          <p:nvPr/>
        </p:nvSpPr>
        <p:spPr>
          <a:xfrm>
            <a:off x="6174399" y="5106250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xmlns="" id="{5A858AC1-F0F1-48A1-B7B4-7A5ABC11FB0E}"/>
              </a:ext>
            </a:extLst>
          </p:cNvPr>
          <p:cNvSpPr/>
          <p:nvPr/>
        </p:nvSpPr>
        <p:spPr>
          <a:xfrm>
            <a:off x="689542" y="5078352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xmlns="" id="{481B9B6A-F3F7-4A14-A91E-2A81A012DDB5}"/>
              </a:ext>
            </a:extLst>
          </p:cNvPr>
          <p:cNvSpPr/>
          <p:nvPr/>
        </p:nvSpPr>
        <p:spPr>
          <a:xfrm>
            <a:off x="3387761" y="5097048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 descr="Obraz zawierający podłoże, ściana, wewnątrz, osoba&#10;&#10;Opis wygenerowany automatycznie">
            <a:extLst>
              <a:ext uri="{FF2B5EF4-FFF2-40B4-BE49-F238E27FC236}">
                <a16:creationId xmlns:a16="http://schemas.microsoft.com/office/drawing/2014/main" xmlns="" id="{261CDE08-4965-4F27-B804-0C4F6E6D294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" t="5525" r="8683" b="6075"/>
          <a:stretch/>
        </p:blipFill>
        <p:spPr>
          <a:xfrm>
            <a:off x="4932040" y="836712"/>
            <a:ext cx="1728192" cy="2455160"/>
          </a:xfrm>
          <a:prstGeom prst="rect">
            <a:avLst/>
          </a:prstGeom>
        </p:spPr>
      </p:pic>
      <p:pic>
        <p:nvPicPr>
          <p:cNvPr id="25" name="Obraz 24" descr="Obraz zawierający podłoże, osoba, ściana, wewnątrz&#10;&#10;Opis wygenerowany automatycznie">
            <a:extLst>
              <a:ext uri="{FF2B5EF4-FFF2-40B4-BE49-F238E27FC236}">
                <a16:creationId xmlns:a16="http://schemas.microsoft.com/office/drawing/2014/main" xmlns="" id="{3DCF50B4-BB24-463A-A42A-EA23C95B69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t="5800" r="-1688" b="5800"/>
          <a:stretch/>
        </p:blipFill>
        <p:spPr>
          <a:xfrm>
            <a:off x="6777413" y="836712"/>
            <a:ext cx="1728192" cy="2455160"/>
          </a:xfrm>
          <a:prstGeom prst="rect">
            <a:avLst/>
          </a:prstGeom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xmlns="" id="{CFB53EDD-19B2-4B6F-AB7F-84721C9BA299}"/>
              </a:ext>
            </a:extLst>
          </p:cNvPr>
          <p:cNvSpPr/>
          <p:nvPr/>
        </p:nvSpPr>
        <p:spPr>
          <a:xfrm>
            <a:off x="5071087" y="908720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xmlns="" id="{973E88B5-6B78-439B-B6DF-51480CDC2B96}"/>
              </a:ext>
            </a:extLst>
          </p:cNvPr>
          <p:cNvSpPr/>
          <p:nvPr/>
        </p:nvSpPr>
        <p:spPr>
          <a:xfrm>
            <a:off x="6922668" y="908720"/>
            <a:ext cx="359391" cy="230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5459982" y="836712"/>
            <a:ext cx="3252478" cy="1548842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Ne-waza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0" indent="0">
              <a:buNone/>
            </a:pPr>
            <a:r>
              <a:rPr lang="pl-PL" sz="1100" dirty="0"/>
              <a:t>2. Zakaz technik z naciskiem na kark: Kata-</a:t>
            </a:r>
            <a:r>
              <a:rPr lang="pl-PL" sz="1100" dirty="0" err="1"/>
              <a:t>sankaku</a:t>
            </a:r>
            <a:r>
              <a:rPr lang="pl-PL" sz="1100" dirty="0"/>
              <a:t> („gilotyna”), Kata-</a:t>
            </a:r>
            <a:r>
              <a:rPr lang="pl-PL" sz="1100" dirty="0" err="1"/>
              <a:t>gatame</a:t>
            </a:r>
            <a:r>
              <a:rPr lang="pl-PL" sz="1100" dirty="0"/>
              <a:t>,</a:t>
            </a:r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87DD9-B6A0-4356-B5B2-F4FE2D76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5" y="1132726"/>
            <a:ext cx="2328460" cy="15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DA1E22-4491-459A-B6F7-359DD298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88" y="1132726"/>
            <a:ext cx="2328460" cy="15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FA39F9-8D6B-426E-959C-5380493BD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406" y="3041904"/>
            <a:ext cx="2328460" cy="15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1DA22E-4F49-4873-B3A1-62D4FBED4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116" y="3050450"/>
            <a:ext cx="2328460" cy="15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5FD57474-95AD-45C6-8EAC-B8EA98E88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36" y="4930358"/>
            <a:ext cx="2328460" cy="15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xmlns="" id="{C231003E-1DBD-486E-8B91-8ABA69EDD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48" y="4930359"/>
            <a:ext cx="2328460" cy="154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9319C2C4-D5AD-4DFB-9004-83F0AEA8F7A7}"/>
              </a:ext>
            </a:extLst>
          </p:cNvPr>
          <p:cNvSpPr/>
          <p:nvPr/>
        </p:nvSpPr>
        <p:spPr>
          <a:xfrm>
            <a:off x="433284" y="1161658"/>
            <a:ext cx="394220" cy="240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57E75ED7-38BB-4E13-8EDA-34ADD546F1ED}"/>
              </a:ext>
            </a:extLst>
          </p:cNvPr>
          <p:cNvSpPr/>
          <p:nvPr/>
        </p:nvSpPr>
        <p:spPr>
          <a:xfrm>
            <a:off x="3966671" y="3097853"/>
            <a:ext cx="394220" cy="240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81617ED6-06A8-4EFB-B530-F229F9124FF0}"/>
              </a:ext>
            </a:extLst>
          </p:cNvPr>
          <p:cNvSpPr/>
          <p:nvPr/>
        </p:nvSpPr>
        <p:spPr>
          <a:xfrm>
            <a:off x="1336505" y="3097853"/>
            <a:ext cx="394220" cy="240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xmlns="" id="{8F61FDFC-E341-4A49-B5BC-F137EEE1F633}"/>
              </a:ext>
            </a:extLst>
          </p:cNvPr>
          <p:cNvSpPr/>
          <p:nvPr/>
        </p:nvSpPr>
        <p:spPr>
          <a:xfrm>
            <a:off x="2500735" y="4968174"/>
            <a:ext cx="394220" cy="240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27565ABF-22CF-457D-AA91-BE6B537245BD}"/>
              </a:ext>
            </a:extLst>
          </p:cNvPr>
          <p:cNvSpPr/>
          <p:nvPr/>
        </p:nvSpPr>
        <p:spPr>
          <a:xfrm>
            <a:off x="5140817" y="4985655"/>
            <a:ext cx="394220" cy="240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AEABACA2-5136-4CBC-A350-F886C2AC27B8}"/>
              </a:ext>
            </a:extLst>
          </p:cNvPr>
          <p:cNvSpPr/>
          <p:nvPr/>
        </p:nvSpPr>
        <p:spPr>
          <a:xfrm>
            <a:off x="2895398" y="1169522"/>
            <a:ext cx="394220" cy="2407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75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31540" y="692696"/>
            <a:ext cx="8280920" cy="1656184"/>
          </a:xfrm>
        </p:spPr>
        <p:txBody>
          <a:bodyPr lIns="90000">
            <a:noAutofit/>
          </a:bodyPr>
          <a:lstStyle/>
          <a:p>
            <a:pPr marL="0" indent="0" algn="ctr">
              <a:buNone/>
            </a:pPr>
            <a:endParaRPr lang="pl-PL" sz="1100" b="1" dirty="0"/>
          </a:p>
          <a:p>
            <a:pPr marL="0" indent="0" algn="ctr">
              <a:buNone/>
            </a:pPr>
            <a:r>
              <a:rPr lang="pl-PL" sz="1400" b="1" dirty="0"/>
              <a:t>Akcje niedozwolone w Ne-waza</a:t>
            </a:r>
          </a:p>
          <a:p>
            <a:pPr marL="0" indent="0" algn="ctr">
              <a:buNone/>
            </a:pPr>
            <a:r>
              <a:rPr lang="pl-PL" sz="1100" i="1" dirty="0"/>
              <a:t>(Pierwszy raz upomnienie drugi raz </a:t>
            </a:r>
            <a:r>
              <a:rPr lang="pl-PL" sz="1100" i="1" dirty="0" err="1"/>
              <a:t>shido</a:t>
            </a:r>
            <a:r>
              <a:rPr lang="pl-PL" sz="1100" i="1" dirty="0"/>
              <a:t>)</a:t>
            </a:r>
          </a:p>
          <a:p>
            <a:pPr marL="0" indent="0" algn="ctr">
              <a:buNone/>
            </a:pPr>
            <a:endParaRPr lang="pl-PL" sz="500" b="1" i="1" dirty="0"/>
          </a:p>
          <a:p>
            <a:pPr marL="0" indent="0">
              <a:buNone/>
            </a:pPr>
            <a:r>
              <a:rPr lang="pl-PL" sz="1100" dirty="0"/>
              <a:t>3. Zakaz wykonywania techniki </a:t>
            </a:r>
            <a:r>
              <a:rPr lang="pl-PL" sz="1100" dirty="0" err="1"/>
              <a:t>Sankaku</a:t>
            </a:r>
            <a:r>
              <a:rPr lang="pl-PL" sz="1100" dirty="0"/>
              <a:t>,. </a:t>
            </a:r>
          </a:p>
          <a:p>
            <a:pPr marL="548609" lvl="1" indent="-228600">
              <a:buFont typeface="+mj-lt"/>
              <a:buAutoNum type="alphaLcPeriod"/>
            </a:pPr>
            <a:r>
              <a:rPr lang="pl-PL" sz="1100" dirty="0"/>
              <a:t>Technika </a:t>
            </a:r>
            <a:r>
              <a:rPr lang="pl-PL" sz="1100" dirty="0" err="1"/>
              <a:t>Sankaku-gatame</a:t>
            </a:r>
            <a:r>
              <a:rPr lang="pl-PL" sz="1100" dirty="0"/>
              <a:t> i </a:t>
            </a:r>
            <a:r>
              <a:rPr lang="pl-PL" sz="1100" dirty="0" err="1"/>
              <a:t>Sankaku-jime</a:t>
            </a:r>
            <a:r>
              <a:rPr lang="pl-PL" sz="1100" dirty="0"/>
              <a:t> jest niedozwolone. Jednak sędzia powinien pozwolić na pracę nogami w parterze gdy nie ma „zapinania” i ściskania nogami. Dozwolone jest przeprowadzenie akcji typu </a:t>
            </a:r>
            <a:r>
              <a:rPr lang="pl-PL" sz="1100" dirty="0" err="1"/>
              <a:t>Sankaku</a:t>
            </a:r>
            <a:r>
              <a:rPr lang="pl-PL" sz="1100" dirty="0"/>
              <a:t> bez zapinania nóg. </a:t>
            </a:r>
          </a:p>
          <a:p>
            <a:pPr marL="320009" lvl="1" indent="0">
              <a:buNone/>
            </a:pPr>
            <a:endParaRPr lang="pl-PL" sz="1100" dirty="0"/>
          </a:p>
          <a:p>
            <a:pPr marL="0" indent="0" algn="ctr">
              <a:buNone/>
            </a:pPr>
            <a:endParaRPr lang="pl-PL" sz="1400" b="1" dirty="0"/>
          </a:p>
          <a:p>
            <a:pPr marL="0" indent="0">
              <a:buNone/>
            </a:pPr>
            <a:endParaRPr lang="pl-PL" sz="1100" dirty="0"/>
          </a:p>
          <a:p>
            <a:pPr marL="0" indent="0">
              <a:buNone/>
            </a:pPr>
            <a:endParaRPr lang="pl-PL" sz="1100" dirty="0"/>
          </a:p>
          <a:p>
            <a:pPr marL="0" indent="0" algn="ctr">
              <a:buNone/>
            </a:pPr>
            <a:r>
              <a:rPr lang="pl-PL" sz="1100" dirty="0"/>
              <a:t>.</a:t>
            </a:r>
          </a:p>
        </p:txBody>
      </p:sp>
      <p:pic>
        <p:nvPicPr>
          <p:cNvPr id="3" name="Picture 2" descr="E:\ZDJECIA 2017\Przepisy U12\Nowy folder\IMG_5567.JPG">
            <a:extLst>
              <a:ext uri="{FF2B5EF4-FFF2-40B4-BE49-F238E27FC236}">
                <a16:creationId xmlns:a16="http://schemas.microsoft.com/office/drawing/2014/main" xmlns="" id="{3A0D81D3-A470-41F5-AB6A-592E2C257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09" y="2420887"/>
            <a:ext cx="3115536" cy="20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E:\ZDJECIA 2017\Przepisy U12\Nowy folder\IMG_5572.JPG">
            <a:extLst>
              <a:ext uri="{FF2B5EF4-FFF2-40B4-BE49-F238E27FC236}">
                <a16:creationId xmlns:a16="http://schemas.microsoft.com/office/drawing/2014/main" xmlns="" id="{CDFF524A-E34A-42E5-8262-02A8AE0A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40" y="4525897"/>
            <a:ext cx="3115536" cy="20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ZDJECIA 2017\Przepisy U12\Nowy folder\IMG_5576.JPG">
            <a:extLst>
              <a:ext uri="{FF2B5EF4-FFF2-40B4-BE49-F238E27FC236}">
                <a16:creationId xmlns:a16="http://schemas.microsoft.com/office/drawing/2014/main" xmlns="" id="{BFB80397-39C0-4AE2-93F8-BCCF46B8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79" y="4503120"/>
            <a:ext cx="3115536" cy="20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E:\ZDJECIA 2017\Przepisy U12\Nowy folder\IMG_5579.JPG">
            <a:extLst>
              <a:ext uri="{FF2B5EF4-FFF2-40B4-BE49-F238E27FC236}">
                <a16:creationId xmlns:a16="http://schemas.microsoft.com/office/drawing/2014/main" xmlns="" id="{3A2E741A-32A8-48E0-8DEF-226BC569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40" y="2420887"/>
            <a:ext cx="3115536" cy="20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72011304-A7D9-4205-A95D-75659B0C2439}"/>
              </a:ext>
            </a:extLst>
          </p:cNvPr>
          <p:cNvSpPr/>
          <p:nvPr/>
        </p:nvSpPr>
        <p:spPr>
          <a:xfrm>
            <a:off x="1010475" y="2492896"/>
            <a:ext cx="369989" cy="2483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xmlns="" id="{F864E1EB-B1B9-4906-B9D1-AC7EE3C336D7}"/>
              </a:ext>
            </a:extLst>
          </p:cNvPr>
          <p:cNvSpPr/>
          <p:nvPr/>
        </p:nvSpPr>
        <p:spPr>
          <a:xfrm>
            <a:off x="4898655" y="2492896"/>
            <a:ext cx="369989" cy="2483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69A447F9-51FD-4AB3-A75C-9475C599B342}"/>
              </a:ext>
            </a:extLst>
          </p:cNvPr>
          <p:cNvSpPr/>
          <p:nvPr/>
        </p:nvSpPr>
        <p:spPr>
          <a:xfrm>
            <a:off x="1010475" y="4563111"/>
            <a:ext cx="369989" cy="248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xmlns="" id="{968233BC-8DDC-48E7-A317-73CBABC2F748}"/>
              </a:ext>
            </a:extLst>
          </p:cNvPr>
          <p:cNvSpPr/>
          <p:nvPr/>
        </p:nvSpPr>
        <p:spPr>
          <a:xfrm>
            <a:off x="4976234" y="4563111"/>
            <a:ext cx="369989" cy="2483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8">
            <a:extLst>
              <a:ext uri="{FF2B5EF4-FFF2-40B4-BE49-F238E27FC236}">
                <a16:creationId xmlns:a16="http://schemas.microsoft.com/office/drawing/2014/main" xmlns="" id="{0183746E-EF1D-428F-9F2A-4F7E634D149E}"/>
              </a:ext>
            </a:extLst>
          </p:cNvPr>
          <p:cNvSpPr/>
          <p:nvPr/>
        </p:nvSpPr>
        <p:spPr>
          <a:xfrm>
            <a:off x="5936922" y="3429001"/>
            <a:ext cx="939334" cy="88282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21">
            <a:extLst>
              <a:ext uri="{FF2B5EF4-FFF2-40B4-BE49-F238E27FC236}">
                <a16:creationId xmlns:a16="http://schemas.microsoft.com/office/drawing/2014/main" xmlns="" id="{AB75194D-5B05-4BE0-8E3E-3CCBB51EA0A6}"/>
              </a:ext>
            </a:extLst>
          </p:cNvPr>
          <p:cNvSpPr/>
          <p:nvPr/>
        </p:nvSpPr>
        <p:spPr>
          <a:xfrm>
            <a:off x="2267744" y="5520359"/>
            <a:ext cx="792088" cy="788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21">
            <a:extLst>
              <a:ext uri="{FF2B5EF4-FFF2-40B4-BE49-F238E27FC236}">
                <a16:creationId xmlns:a16="http://schemas.microsoft.com/office/drawing/2014/main" xmlns="" id="{D976CD1B-4D90-4D8B-A515-5BF7EFA81C0E}"/>
              </a:ext>
            </a:extLst>
          </p:cNvPr>
          <p:cNvSpPr/>
          <p:nvPr/>
        </p:nvSpPr>
        <p:spPr>
          <a:xfrm>
            <a:off x="5868144" y="5542787"/>
            <a:ext cx="792088" cy="7889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8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795</Words>
  <Application>Microsoft Office PowerPoint</Application>
  <PresentationFormat>Pokaz na ekranie (4:3)</PresentationFormat>
  <Paragraphs>139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NewsPrint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Sony</dc:creator>
  <cp:lastModifiedBy>Dell</cp:lastModifiedBy>
  <cp:revision>220</cp:revision>
  <dcterms:created xsi:type="dcterms:W3CDTF">2017-01-19T21:53:50Z</dcterms:created>
  <dcterms:modified xsi:type="dcterms:W3CDTF">2018-12-25T16:04:50Z</dcterms:modified>
</cp:coreProperties>
</file>